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62"/>
  </p:notesMasterIdLst>
  <p:sldIdLst>
    <p:sldId id="12124" r:id="rId2"/>
    <p:sldId id="12127" r:id="rId3"/>
    <p:sldId id="12141" r:id="rId4"/>
    <p:sldId id="12146" r:id="rId5"/>
    <p:sldId id="12142" r:id="rId6"/>
    <p:sldId id="12143" r:id="rId7"/>
    <p:sldId id="12144" r:id="rId8"/>
    <p:sldId id="12145" r:id="rId9"/>
    <p:sldId id="12148" r:id="rId10"/>
    <p:sldId id="12149" r:id="rId11"/>
    <p:sldId id="12151" r:id="rId12"/>
    <p:sldId id="12150" r:id="rId13"/>
    <p:sldId id="12185" r:id="rId14"/>
    <p:sldId id="12155" r:id="rId15"/>
    <p:sldId id="12152" r:id="rId16"/>
    <p:sldId id="12153" r:id="rId17"/>
    <p:sldId id="12154" r:id="rId18"/>
    <p:sldId id="12128" r:id="rId19"/>
    <p:sldId id="12156" r:id="rId20"/>
    <p:sldId id="12164" r:id="rId21"/>
    <p:sldId id="12166" r:id="rId22"/>
    <p:sldId id="12168" r:id="rId23"/>
    <p:sldId id="12169" r:id="rId24"/>
    <p:sldId id="12165" r:id="rId25"/>
    <p:sldId id="12159" r:id="rId26"/>
    <p:sldId id="12161" r:id="rId27"/>
    <p:sldId id="12162" r:id="rId28"/>
    <p:sldId id="12158" r:id="rId29"/>
    <p:sldId id="12129" r:id="rId30"/>
    <p:sldId id="12135" r:id="rId31"/>
    <p:sldId id="12160" r:id="rId32"/>
    <p:sldId id="12133" r:id="rId33"/>
    <p:sldId id="12134" r:id="rId34"/>
    <p:sldId id="12163" r:id="rId35"/>
    <p:sldId id="12170" r:id="rId36"/>
    <p:sldId id="12131" r:id="rId37"/>
    <p:sldId id="12171" r:id="rId38"/>
    <p:sldId id="12177" r:id="rId39"/>
    <p:sldId id="12172" r:id="rId40"/>
    <p:sldId id="12174" r:id="rId41"/>
    <p:sldId id="12173" r:id="rId42"/>
    <p:sldId id="12175" r:id="rId43"/>
    <p:sldId id="12132" r:id="rId44"/>
    <p:sldId id="12186" r:id="rId45"/>
    <p:sldId id="12179" r:id="rId46"/>
    <p:sldId id="12136" r:id="rId47"/>
    <p:sldId id="12176" r:id="rId48"/>
    <p:sldId id="12138" r:id="rId49"/>
    <p:sldId id="12178" r:id="rId50"/>
    <p:sldId id="12184" r:id="rId51"/>
    <p:sldId id="12140" r:id="rId52"/>
    <p:sldId id="12182" r:id="rId53"/>
    <p:sldId id="12183" r:id="rId54"/>
    <p:sldId id="12137" r:id="rId55"/>
    <p:sldId id="12157" r:id="rId56"/>
    <p:sldId id="12181" r:id="rId57"/>
    <p:sldId id="12180" r:id="rId58"/>
    <p:sldId id="12187" r:id="rId59"/>
    <p:sldId id="12188" r:id="rId60"/>
    <p:sldId id="1218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441E"/>
    <a:srgbClr val="6E2E14"/>
    <a:srgbClr val="E37840"/>
    <a:srgbClr val="E78A5B"/>
    <a:srgbClr val="582510"/>
    <a:srgbClr val="8C3849"/>
    <a:srgbClr val="D37326"/>
    <a:srgbClr val="847337"/>
    <a:srgbClr val="4B5A71"/>
    <a:srgbClr val="142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29" autoAdjust="0"/>
    <p:restoredTop sz="94624" autoAdjust="0"/>
  </p:normalViewPr>
  <p:slideViewPr>
    <p:cSldViewPr>
      <p:cViewPr varScale="1">
        <p:scale>
          <a:sx n="81" d="100"/>
          <a:sy n="81" d="100"/>
        </p:scale>
        <p:origin x="115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1323"/>
            </a:gs>
            <a:gs pos="50000">
              <a:srgbClr val="440E0C"/>
            </a:gs>
            <a:gs pos="79000">
              <a:srgbClr val="A5441E"/>
            </a:gs>
            <a:gs pos="98000">
              <a:srgbClr val="6E2E1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914400" y="237699"/>
            <a:ext cx="7315200" cy="3276600"/>
          </a:xfrm>
          <a:prstGeom prst="rect">
            <a:avLst/>
          </a:prstGeom>
          <a:no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E37840"/>
                </a:solidFill>
                <a:effectLst>
                  <a:outerShdw blurRad="38100" dist="50800" dir="2700000" algn="tl">
                    <a:srgbClr val="000000"/>
                  </a:outerShdw>
                </a:effectLst>
                <a:latin typeface="Geometr231 BT" pitchFamily="34" charset="0"/>
                <a:ea typeface="+mj-ea"/>
                <a:cs typeface="Aharoni" pitchFamily="2" charset="-79"/>
              </a:rPr>
              <a:t>The Ten Most Misunderstood Words in the Bible</a:t>
            </a:r>
            <a:endParaRPr lang="en-US" sz="7000" b="1" spc="-100" dirty="0">
              <a:ln w="12700" cmpd="sng">
                <a:solidFill>
                  <a:sysClr val="windowText" lastClr="000000"/>
                </a:solidFill>
                <a:prstDash val="solid"/>
                <a:round/>
              </a:ln>
              <a:solidFill>
                <a:srgbClr val="E37840"/>
              </a:solidFill>
              <a:effectLst>
                <a:outerShdw blurRad="38100" dist="50800" dir="2700000" algn="tl">
                  <a:srgbClr val="000000"/>
                </a:outerShdw>
              </a:effectLst>
              <a:latin typeface="Geometr231 BT" pitchFamily="34" charset="0"/>
              <a:ea typeface="+mj-ea"/>
              <a:cs typeface="Aharoni" pitchFamily="2" charset="-79"/>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514299"/>
            <a:ext cx="3810000" cy="2065404"/>
          </a:xfrm>
          <a:prstGeom prst="rect">
            <a:avLst/>
          </a:prstGeom>
          <a:effectLst>
            <a:softEdge rad="254000"/>
          </a:effectLst>
        </p:spPr>
      </p:pic>
    </p:spTree>
    <p:extLst>
      <p:ext uri="{BB962C8B-B14F-4D97-AF65-F5344CB8AC3E}">
        <p14:creationId xmlns:p14="http://schemas.microsoft.com/office/powerpoint/2010/main" val="2440867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250"/>
                            </p:stCondLst>
                            <p:childTnLst>
                              <p:par>
                                <p:cTn id="11" presetID="42"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304499"/>
            <a:ext cx="7848600" cy="267765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the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means</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by which we receive eternal life, and the full scope of salvation.</a:t>
            </a:r>
          </a:p>
        </p:txBody>
      </p:sp>
    </p:spTree>
    <p:extLst>
      <p:ext uri="{BB962C8B-B14F-4D97-AF65-F5344CB8AC3E}">
        <p14:creationId xmlns:p14="http://schemas.microsoft.com/office/powerpoint/2010/main" val="1218253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38150" y="1304499"/>
            <a:ext cx="8267700" cy="111569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Technically, </a:t>
            </a: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does not save.</a:t>
            </a:r>
          </a:p>
          <a:p>
            <a:pPr algn="ctr"/>
            <a:endParaRPr lang="en-US" sz="105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1009650" y="4311696"/>
            <a:ext cx="7124700" cy="181588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is the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object</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a:t>
            </a: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that saves, which is Jesus.</a:t>
            </a:r>
          </a:p>
        </p:txBody>
      </p:sp>
      <p:sp>
        <p:nvSpPr>
          <p:cNvPr id="9" name="TextBox 8"/>
          <p:cNvSpPr txBox="1"/>
          <p:nvPr/>
        </p:nvSpPr>
        <p:spPr>
          <a:xfrm>
            <a:off x="438150" y="2207274"/>
            <a:ext cx="8267700" cy="197746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endParaRPr lang="en-US" sz="105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the instrumental means by which we are saved.</a:t>
            </a:r>
          </a:p>
        </p:txBody>
      </p:sp>
    </p:spTree>
    <p:extLst>
      <p:ext uri="{BB962C8B-B14F-4D97-AF65-F5344CB8AC3E}">
        <p14:creationId xmlns:p14="http://schemas.microsoft.com/office/powerpoint/2010/main" val="934195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304499"/>
            <a:ext cx="7848600" cy="267765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Cross / Atonement is the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basis</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by which salvation can be offered by God.</a:t>
            </a:r>
          </a:p>
        </p:txBody>
      </p:sp>
      <p:sp>
        <p:nvSpPr>
          <p:cNvPr id="8" name="TextBox 7"/>
          <p:cNvSpPr txBox="1"/>
          <p:nvPr/>
        </p:nvSpPr>
        <p:spPr>
          <a:xfrm>
            <a:off x="2114550" y="4572000"/>
            <a:ext cx="49149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Christ</a:t>
            </a:r>
          </a:p>
        </p:txBody>
      </p:sp>
    </p:spTree>
    <p:extLst>
      <p:ext uri="{BB962C8B-B14F-4D97-AF65-F5344CB8AC3E}">
        <p14:creationId xmlns:p14="http://schemas.microsoft.com/office/powerpoint/2010/main" val="405649731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04800" y="1304499"/>
            <a:ext cx="8534400" cy="507831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are not saved by how we believe, how sincerely we believe, or how much belief we have. Belief is belief. It is the object of one’s belief that makes the eternal difference.”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(Charlee Bing)</a:t>
            </a:r>
          </a:p>
        </p:txBody>
      </p:sp>
    </p:spTree>
    <p:extLst>
      <p:ext uri="{BB962C8B-B14F-4D97-AF65-F5344CB8AC3E}">
        <p14:creationId xmlns:p14="http://schemas.microsoft.com/office/powerpoint/2010/main" val="300581181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38150" y="1326108"/>
            <a:ext cx="8267700" cy="440120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 </a:t>
            </a: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believers</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position</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Christ</a:t>
            </a:r>
          </a:p>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is secure and sure,</a:t>
            </a:r>
          </a:p>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our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practice</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becomes the </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product</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our completed state, and not part of it.</a:t>
            </a:r>
          </a:p>
        </p:txBody>
      </p:sp>
    </p:spTree>
    <p:extLst>
      <p:ext uri="{BB962C8B-B14F-4D97-AF65-F5344CB8AC3E}">
        <p14:creationId xmlns:p14="http://schemas.microsoft.com/office/powerpoint/2010/main" val="346971292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533099"/>
            <a:ext cx="7848600" cy="9541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Jesus = </a:t>
            </a:r>
            <a:r>
              <a:rPr lang="en-US" sz="56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ternal Life</a:t>
            </a:r>
          </a:p>
        </p:txBody>
      </p:sp>
      <p:sp>
        <p:nvSpPr>
          <p:cNvPr id="10" name="TextBox 9"/>
          <p:cNvSpPr txBox="1"/>
          <p:nvPr/>
        </p:nvSpPr>
        <p:spPr>
          <a:xfrm>
            <a:off x="2609850" y="2715806"/>
            <a:ext cx="3924300" cy="9541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J = EL</a:t>
            </a:r>
          </a:p>
        </p:txBody>
      </p:sp>
    </p:spTree>
    <p:extLst>
      <p:ext uri="{BB962C8B-B14F-4D97-AF65-F5344CB8AC3E}">
        <p14:creationId xmlns:p14="http://schemas.microsoft.com/office/powerpoint/2010/main" val="1983783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381000" y="1676400"/>
            <a:ext cx="8382000" cy="21605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lnSpc>
                <a:spcPct val="80000"/>
              </a:lnSpc>
            </a:pP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Jesus = </a:t>
            </a:r>
            <a:r>
              <a:rPr lang="en-US" sz="56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ternal Life</a:t>
            </a:r>
          </a:p>
          <a:p>
            <a:pPr algn="ctr">
              <a:lnSpc>
                <a:spcPct val="80000"/>
              </a:lnSpc>
            </a:pP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a:t>
            </a:r>
          </a:p>
          <a:p>
            <a:pPr algn="ctr">
              <a:lnSpc>
                <a:spcPct val="80000"/>
              </a:lnSpc>
            </a:pP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Good Works = Abundant Life</a:t>
            </a:r>
          </a:p>
        </p:txBody>
      </p:sp>
      <p:sp>
        <p:nvSpPr>
          <p:cNvPr id="9" name="TextBox 8"/>
          <p:cNvSpPr txBox="1"/>
          <p:nvPr/>
        </p:nvSpPr>
        <p:spPr>
          <a:xfrm>
            <a:off x="647700" y="4038600"/>
            <a:ext cx="7848600" cy="9541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J = EL + GW = AL</a:t>
            </a:r>
          </a:p>
        </p:txBody>
      </p:sp>
    </p:spTree>
    <p:extLst>
      <p:ext uri="{BB962C8B-B14F-4D97-AF65-F5344CB8AC3E}">
        <p14:creationId xmlns:p14="http://schemas.microsoft.com/office/powerpoint/2010/main" val="1989160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500"/>
                            </p:stCondLst>
                            <p:childTnLst>
                              <p:par>
                                <p:cTn id="9" presetID="22" presetClass="entr" presetSubtype="8"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762000" y="1406532"/>
            <a:ext cx="7620000" cy="181588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(Good Works) </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 </a:t>
            </a:r>
            <a:r>
              <a:rPr lang="en-US" sz="56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ternal Life</a:t>
            </a:r>
          </a:p>
        </p:txBody>
      </p:sp>
      <p:sp>
        <p:nvSpPr>
          <p:cNvPr id="9" name="TextBox 8"/>
          <p:cNvSpPr txBox="1"/>
          <p:nvPr/>
        </p:nvSpPr>
        <p:spPr>
          <a:xfrm>
            <a:off x="1787288" y="3283829"/>
            <a:ext cx="5569424" cy="9541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 </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(GW) + J = 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807" y="4419600"/>
            <a:ext cx="3862386" cy="2051893"/>
          </a:xfrm>
          <a:prstGeom prst="rect">
            <a:avLst/>
          </a:prstGeom>
          <a:effectLst>
            <a:softEdge rad="63500"/>
          </a:effectLst>
        </p:spPr>
      </p:pic>
    </p:spTree>
    <p:extLst>
      <p:ext uri="{BB962C8B-B14F-4D97-AF65-F5344CB8AC3E}">
        <p14:creationId xmlns:p14="http://schemas.microsoft.com/office/powerpoint/2010/main" val="65341618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275" y="1143000"/>
            <a:ext cx="4743450" cy="3557588"/>
          </a:xfrm>
          <a:prstGeom prst="rect">
            <a:avLst/>
          </a:prstGeom>
          <a:effectLst>
            <a:softEdge rad="317500"/>
          </a:effectLst>
        </p:spPr>
      </p:pic>
    </p:spTree>
    <p:extLst>
      <p:ext uri="{BB962C8B-B14F-4D97-AF65-F5344CB8AC3E}">
        <p14:creationId xmlns:p14="http://schemas.microsoft.com/office/powerpoint/2010/main" val="423175726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914400" y="1304499"/>
            <a:ext cx="7315200" cy="193899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sufficient because, Christ’s death is sufficient.</a:t>
            </a:r>
          </a:p>
        </p:txBody>
      </p:sp>
      <p:sp>
        <p:nvSpPr>
          <p:cNvPr id="10" name="TextBox 9"/>
          <p:cNvSpPr txBox="1"/>
          <p:nvPr/>
        </p:nvSpPr>
        <p:spPr>
          <a:xfrm>
            <a:off x="914400" y="3429000"/>
            <a:ext cx="7315200" cy="193899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sufficient because, Christ’s Word is sufficient.</a:t>
            </a:r>
          </a:p>
        </p:txBody>
      </p:sp>
    </p:spTree>
    <p:extLst>
      <p:ext uri="{BB962C8B-B14F-4D97-AF65-F5344CB8AC3E}">
        <p14:creationId xmlns:p14="http://schemas.microsoft.com/office/powerpoint/2010/main" val="4192722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18" r="6418" b="5566"/>
          <a:stretch/>
        </p:blipFill>
        <p:spPr>
          <a:xfrm>
            <a:off x="2895600" y="1533099"/>
            <a:ext cx="3352800" cy="2895600"/>
          </a:xfrm>
          <a:prstGeom prst="rect">
            <a:avLst/>
          </a:prstGeom>
          <a:effectLst>
            <a:softEdge rad="254000"/>
          </a:effectLst>
        </p:spPr>
      </p:pic>
    </p:spTree>
    <p:extLst>
      <p:ext uri="{BB962C8B-B14F-4D97-AF65-F5344CB8AC3E}">
        <p14:creationId xmlns:p14="http://schemas.microsoft.com/office/powerpoint/2010/main" val="1280436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409700" y="4998113"/>
            <a:ext cx="64770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His Word</a:t>
            </a:r>
          </a:p>
        </p:txBody>
      </p:sp>
      <p:sp>
        <p:nvSpPr>
          <p:cNvPr id="8" name="TextBox 7"/>
          <p:cNvSpPr txBox="1"/>
          <p:nvPr/>
        </p:nvSpPr>
        <p:spPr>
          <a:xfrm>
            <a:off x="533400" y="1528550"/>
            <a:ext cx="8229600" cy="187743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Word is the agency by which </a:t>
            </a:r>
            <a:r>
              <a:rPr lang="en-US" sz="5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generated.</a:t>
            </a:r>
          </a:p>
        </p:txBody>
      </p:sp>
    </p:spTree>
    <p:extLst>
      <p:ext uri="{BB962C8B-B14F-4D97-AF65-F5344CB8AC3E}">
        <p14:creationId xmlns:p14="http://schemas.microsoft.com/office/powerpoint/2010/main" val="147309905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409700" y="4998113"/>
            <a:ext cx="64770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His Word</a:t>
            </a:r>
          </a:p>
        </p:txBody>
      </p:sp>
      <p:sp>
        <p:nvSpPr>
          <p:cNvPr id="8" name="TextBox 7"/>
          <p:cNvSpPr txBox="1"/>
          <p:nvPr/>
        </p:nvSpPr>
        <p:spPr>
          <a:xfrm>
            <a:off x="533400" y="1528550"/>
            <a:ext cx="8229600" cy="25853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then </a:t>
            </a:r>
            <a:r>
              <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comes by hearing, and hearing by the word of God</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(Romans 10:17)</a:t>
            </a:r>
            <a:endParaRPr lang="en-US" sz="50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9352013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409700" y="4998113"/>
            <a:ext cx="64770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His Word</a:t>
            </a:r>
          </a:p>
        </p:txBody>
      </p:sp>
      <p:sp>
        <p:nvSpPr>
          <p:cNvPr id="8" name="TextBox 7"/>
          <p:cNvSpPr txBox="1"/>
          <p:nvPr/>
        </p:nvSpPr>
        <p:spPr>
          <a:xfrm>
            <a:off x="533400" y="1528550"/>
            <a:ext cx="8229600" cy="25853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one can come to Me unless the Father who sent Me draws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him…” </a:t>
            </a:r>
            <a:r>
              <a:rPr lang="en-US" sz="5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(John 6:44)</a:t>
            </a:r>
            <a:endParaRPr lang="en-US" sz="50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07209056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409700" y="4998113"/>
            <a:ext cx="64770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His Word</a:t>
            </a:r>
          </a:p>
        </p:txBody>
      </p:sp>
      <p:sp>
        <p:nvSpPr>
          <p:cNvPr id="8" name="TextBox 7"/>
          <p:cNvSpPr txBox="1"/>
          <p:nvPr/>
        </p:nvSpPr>
        <p:spPr>
          <a:xfrm>
            <a:off x="533400" y="1528550"/>
            <a:ext cx="82296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“Abraham believed God and it was counted to him as righteousness”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(Genesis 15:6) </a:t>
            </a:r>
            <a:r>
              <a:rPr lang="en-US" sz="5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After hearing the promise.</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22713709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409700" y="4998113"/>
            <a:ext cx="6477000" cy="11079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in His Word</a:t>
            </a:r>
          </a:p>
        </p:txBody>
      </p:sp>
      <p:sp>
        <p:nvSpPr>
          <p:cNvPr id="8" name="TextBox 7"/>
          <p:cNvSpPr txBox="1"/>
          <p:nvPr/>
        </p:nvSpPr>
        <p:spPr>
          <a:xfrm>
            <a:off x="533400" y="1533099"/>
            <a:ext cx="8229600" cy="276998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His Word is the </a:t>
            </a:r>
            <a:r>
              <a:rPr lang="en-US" sz="5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only</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sufficient and objective basis by which we can know we are saved.</a:t>
            </a:r>
          </a:p>
        </p:txBody>
      </p:sp>
    </p:spTree>
    <p:extLst>
      <p:ext uri="{BB962C8B-B14F-4D97-AF65-F5344CB8AC3E}">
        <p14:creationId xmlns:p14="http://schemas.microsoft.com/office/powerpoint/2010/main" val="30829943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609600" y="1409132"/>
            <a:ext cx="5143500" cy="415498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“Examine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yourselves as to whether you are in the faith.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Test yourselves….”</a:t>
            </a:r>
          </a:p>
          <a:p>
            <a:pPr algn="just"/>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(2 Cor. 13:5)</a:t>
            </a:r>
            <a:endParaRPr lang="en-US" sz="48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143" r="14285"/>
          <a:stretch/>
        </p:blipFill>
        <p:spPr>
          <a:xfrm flipH="1">
            <a:off x="6096000" y="1483057"/>
            <a:ext cx="2569048" cy="4162810"/>
          </a:xfrm>
          <a:prstGeom prst="rect">
            <a:avLst/>
          </a:prstGeom>
          <a:effectLst>
            <a:softEdge rad="190500"/>
          </a:effectLst>
        </p:spPr>
      </p:pic>
    </p:spTree>
    <p:extLst>
      <p:ext uri="{BB962C8B-B14F-4D97-AF65-F5344CB8AC3E}">
        <p14:creationId xmlns:p14="http://schemas.microsoft.com/office/powerpoint/2010/main" val="270441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381000" y="1304499"/>
            <a:ext cx="8382000" cy="25853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“Works are not a sufficient means of determining someone’s born again state”.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(Jeremy Edmondson)</a:t>
            </a:r>
            <a:endParaRPr lang="en-US" sz="4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9835404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377588" y="1524001"/>
            <a:ext cx="5486400" cy="304698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63500" dir="18000000" algn="bl" rotWithShape="0">
                    <a:prstClr val="black"/>
                  </a:outerShdw>
                </a:effectLst>
                <a:latin typeface="Geometr231 BT" panose="020D0402020204020903" pitchFamily="34" charset="0"/>
              </a:rPr>
              <a:t>“</a:t>
            </a:r>
            <a:r>
              <a:rPr lang="en-US" sz="4800" b="1" i="1" dirty="0" smtClean="0">
                <a:solidFill>
                  <a:schemeClr val="bg1"/>
                </a:solidFill>
                <a:effectLst>
                  <a:outerShdw blurRad="50800" dist="63500" dir="18000000" algn="bl" rotWithShape="0">
                    <a:prstClr val="black"/>
                  </a:outerShdw>
                </a:effectLst>
              </a:rPr>
              <a:t>You </a:t>
            </a:r>
            <a:r>
              <a:rPr lang="en-US" sz="4800" b="1" i="1" dirty="0">
                <a:solidFill>
                  <a:schemeClr val="bg1"/>
                </a:solidFill>
                <a:effectLst>
                  <a:outerShdw blurRad="50800" dist="63500" dir="18000000" algn="bl" rotWithShape="0">
                    <a:prstClr val="black"/>
                  </a:outerShdw>
                </a:effectLst>
              </a:rPr>
              <a:t>don’t ever, ever evaluate your own spiritual life</a:t>
            </a:r>
            <a:r>
              <a:rPr lang="en-US" sz="4800" b="1" i="1" dirty="0" smtClean="0">
                <a:solidFill>
                  <a:schemeClr val="bg1"/>
                </a:solidFill>
                <a:effectLst>
                  <a:outerShdw blurRad="50800" dist="63500" dir="18000000" algn="bl" rotWithShape="0">
                    <a:prstClr val="black"/>
                  </a:outerShdw>
                </a:effectLst>
              </a:rPr>
              <a:t>.”</a:t>
            </a:r>
            <a:r>
              <a:rPr lang="en-US" sz="4800" dirty="0">
                <a:solidFill>
                  <a:schemeClr val="bg1"/>
                </a:solidFill>
                <a:effectLst>
                  <a:outerShdw blurRad="50800" dist="63500" dir="18000000" algn="bl" rotWithShape="0">
                    <a:prstClr val="black"/>
                  </a:outerShdw>
                </a:effectLst>
              </a:rPr>
              <a:t> </a:t>
            </a:r>
            <a:r>
              <a:rPr lang="en-US" sz="4800" b="1" dirty="0" smtClean="0">
                <a:solidFill>
                  <a:srgbClr val="FFC000"/>
                </a:solidFill>
                <a:effectLst>
                  <a:outerShdw blurRad="50800" dist="63500" dir="18000000" algn="bl" rotWithShape="0">
                    <a:prstClr val="black"/>
                  </a:outerShdw>
                </a:effectLst>
              </a:rPr>
              <a:t>(Dr. John MacArthur)</a:t>
            </a:r>
            <a:endParaRPr lang="en-US" sz="4000" b="1" dirty="0">
              <a:ln w="6350">
                <a:solidFill>
                  <a:sysClr val="windowText" lastClr="000000"/>
                </a:solidFill>
              </a:ln>
              <a:solidFill>
                <a:srgbClr val="FFC000"/>
              </a:solidFill>
              <a:effectLst>
                <a:outerShdw blurRad="50800" dist="63500" dir="18000000" algn="bl" rotWithShape="0">
                  <a:prstClr val="black"/>
                </a:outerShdw>
              </a:effectLst>
              <a:latin typeface="Geometr231 BT" panose="020D0402020204020903" pitchFamily="34" charset="0"/>
            </a:endParaRPr>
          </a:p>
        </p:txBody>
      </p:sp>
      <p:pic>
        <p:nvPicPr>
          <p:cNvPr id="2050" name="Picture 2" descr="http://ts2.mm.bing.net/images/thumbnail.aspx?q=1058632512805&amp;id=0ac0b07a7afd3d25ee8ae56015f3ea98&amp;url=http%3a%2f%2fstatic.flickr.com%2f56%2f136831415_18a12a8c7d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1200"/>
            <a:ext cx="2834332" cy="2374711"/>
          </a:xfrm>
          <a:prstGeom prst="rect">
            <a:avLst/>
          </a:prstGeom>
          <a:noFill/>
          <a:ln w="28575">
            <a:solidFill>
              <a:srgbClr val="7F7F7F"/>
            </a:solidFill>
            <a:miter lim="800000"/>
            <a:headEnd/>
            <a:tailEnd/>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33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57200" y="1304499"/>
            <a:ext cx="8305800" cy="424731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“Only free grace theology consistently and sufficiently keeps us focused on what Christ has done and not focused on ourselves”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(Grant Hawley) </a:t>
            </a:r>
          </a:p>
        </p:txBody>
      </p:sp>
    </p:spTree>
    <p:extLst>
      <p:ext uri="{BB962C8B-B14F-4D97-AF65-F5344CB8AC3E}">
        <p14:creationId xmlns:p14="http://schemas.microsoft.com/office/powerpoint/2010/main" val="236414784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945"/>
          <a:stretch/>
        </p:blipFill>
        <p:spPr>
          <a:xfrm>
            <a:off x="2095567" y="1066800"/>
            <a:ext cx="4952865" cy="3382370"/>
          </a:xfrm>
          <a:prstGeom prst="rect">
            <a:avLst/>
          </a:prstGeom>
          <a:effectLst>
            <a:softEdge rad="279400"/>
          </a:effectLst>
        </p:spPr>
      </p:pic>
    </p:spTree>
    <p:extLst>
      <p:ext uri="{BB962C8B-B14F-4D97-AF65-F5344CB8AC3E}">
        <p14:creationId xmlns:p14="http://schemas.microsoft.com/office/powerpoint/2010/main" val="332896386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304499"/>
            <a:ext cx="8458200" cy="507831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so loved the world that He gave His only begotten Son, that whoever </a:t>
            </a:r>
            <a:r>
              <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believes</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Him should not perish but have everlasting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life.”</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(John 3:16)</a:t>
            </a:r>
            <a:endPar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a:p>
            <a:pPr algn="just"/>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7884589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945"/>
          <a:stretch/>
        </p:blipFill>
        <p:spPr>
          <a:xfrm>
            <a:off x="2095567" y="1066800"/>
            <a:ext cx="4952865" cy="3382370"/>
          </a:xfrm>
          <a:prstGeom prst="rect">
            <a:avLst/>
          </a:prstGeom>
          <a:effectLst>
            <a:softEdge rad="279400"/>
          </a:effectLst>
        </p:spPr>
      </p:pic>
      <p:sp>
        <p:nvSpPr>
          <p:cNvPr id="6" name="TextBox 5"/>
          <p:cNvSpPr txBox="1"/>
          <p:nvPr/>
        </p:nvSpPr>
        <p:spPr>
          <a:xfrm>
            <a:off x="342900" y="1271517"/>
            <a:ext cx="8458200" cy="403187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need no other argument,</a:t>
            </a:r>
          </a:p>
          <a:p>
            <a:pPr algn="ct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need no other plea,</a:t>
            </a:r>
          </a:p>
          <a:p>
            <a:pPr algn="ctr"/>
            <a:r>
              <a:rPr lang="en-US" sz="6400" b="1" dirty="0" smtClean="0">
                <a:ln w="6350">
                  <a:solidFill>
                    <a:sysClr val="windowText" lastClr="000000"/>
                  </a:solidFill>
                </a:ln>
                <a:solidFill>
                  <a:schemeClr val="bg1">
                    <a:lumMod val="65000"/>
                  </a:schemeClr>
                </a:solidFill>
                <a:effectLst>
                  <a:outerShdw blurRad="50800" dist="50800" algn="br" rotWithShape="0">
                    <a:schemeClr val="tx1"/>
                  </a:outerShdw>
                </a:effectLst>
                <a:latin typeface="Geometr231 BT" panose="020D0402020204020903" pitchFamily="34" charset="0"/>
              </a:rPr>
              <a:t>It </a:t>
            </a:r>
            <a:r>
              <a:rPr lang="en-US" sz="6400" b="1" dirty="0">
                <a:ln w="6350">
                  <a:solidFill>
                    <a:sysClr val="windowText" lastClr="000000"/>
                  </a:solidFill>
                </a:ln>
                <a:solidFill>
                  <a:schemeClr val="bg1">
                    <a:lumMod val="65000"/>
                  </a:schemeClr>
                </a:solidFill>
                <a:effectLst>
                  <a:outerShdw blurRad="50800" dist="50800" algn="br" rotWithShape="0">
                    <a:schemeClr val="tx1"/>
                  </a:outerShdw>
                </a:effectLst>
                <a:latin typeface="Geometr231 BT" panose="020D0402020204020903" pitchFamily="34" charset="0"/>
              </a:rPr>
              <a:t>is </a:t>
            </a:r>
            <a:r>
              <a:rPr lang="en-US" sz="6400" b="1" dirty="0" smtClean="0">
                <a:ln w="6350">
                  <a:solidFill>
                    <a:sysClr val="windowText" lastClr="000000"/>
                  </a:solidFill>
                </a:ln>
                <a:solidFill>
                  <a:schemeClr val="bg1">
                    <a:lumMod val="65000"/>
                  </a:schemeClr>
                </a:solidFill>
                <a:effectLst>
                  <a:outerShdw blurRad="50800" dist="50800" algn="br" rotWithShape="0">
                    <a:schemeClr val="tx1"/>
                  </a:outerShdw>
                </a:effectLst>
                <a:latin typeface="Geometr231 BT" panose="020D0402020204020903" pitchFamily="34" charset="0"/>
              </a:rPr>
              <a:t>enough </a:t>
            </a: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that </a:t>
            </a:r>
            <a:r>
              <a:rPr lang="en-US" sz="6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died, and that He died for </a:t>
            </a: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Me.”</a:t>
            </a:r>
            <a:endParaRPr lang="en-US" sz="6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54143530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457200" y="2057400"/>
            <a:ext cx="5411906" cy="1748050"/>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56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An Interview with Dr. Michael Eaton</a:t>
            </a:r>
            <a:endParaRPr lang="en-US" sz="56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533099"/>
            <a:ext cx="2362200" cy="3067579"/>
          </a:xfrm>
          <a:prstGeom prst="rect">
            <a:avLst/>
          </a:prstGeom>
          <a:effectLst>
            <a:softEdge rad="190500"/>
          </a:effectLst>
        </p:spPr>
      </p:pic>
    </p:spTree>
    <p:extLst>
      <p:ext uri="{BB962C8B-B14F-4D97-AF65-F5344CB8AC3E}">
        <p14:creationId xmlns:p14="http://schemas.microsoft.com/office/powerpoint/2010/main" val="111991165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304499"/>
            <a:ext cx="5193089" cy="2906580"/>
          </a:xfrm>
          <a:prstGeom prst="rect">
            <a:avLst/>
          </a:prstGeom>
          <a:effectLst>
            <a:softEdge rad="190500"/>
          </a:effectLst>
        </p:spPr>
      </p:pic>
    </p:spTree>
    <p:extLst>
      <p:ext uri="{BB962C8B-B14F-4D97-AF65-F5344CB8AC3E}">
        <p14:creationId xmlns:p14="http://schemas.microsoft.com/office/powerpoint/2010/main" val="351084060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447800"/>
            <a:ext cx="3962793" cy="2866029"/>
          </a:xfrm>
          <a:prstGeom prst="rect">
            <a:avLst/>
          </a:prstGeom>
          <a:effectLst>
            <a:softEdge rad="127000"/>
          </a:effectLst>
        </p:spPr>
      </p:pic>
      <p:sp>
        <p:nvSpPr>
          <p:cNvPr id="8" name="Title 8"/>
          <p:cNvSpPr txBox="1">
            <a:spLocks/>
          </p:cNvSpPr>
          <p:nvPr/>
        </p:nvSpPr>
        <p:spPr>
          <a:xfrm>
            <a:off x="2257425" y="5105400"/>
            <a:ext cx="462915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66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It Involves Me!</a:t>
            </a:r>
            <a:endParaRPr lang="en-US" sz="66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4087364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447800"/>
            <a:ext cx="3962793" cy="2866029"/>
          </a:xfrm>
          <a:prstGeom prst="rect">
            <a:avLst/>
          </a:prstGeom>
          <a:effectLst>
            <a:softEdge rad="127000"/>
          </a:effectLst>
        </p:spPr>
      </p:pic>
      <p:sp>
        <p:nvSpPr>
          <p:cNvPr id="6" name="TextBox 5"/>
          <p:cNvSpPr txBox="1"/>
          <p:nvPr/>
        </p:nvSpPr>
        <p:spPr>
          <a:xfrm>
            <a:off x="342900" y="1271517"/>
            <a:ext cx="8458200" cy="403187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need no other argument,</a:t>
            </a:r>
          </a:p>
          <a:p>
            <a:pPr algn="ct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need no other plea,</a:t>
            </a:r>
          </a:p>
          <a:p>
            <a:pPr algn="ct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a:t>
            </a:r>
            <a:r>
              <a:rPr lang="en-US" sz="6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is </a:t>
            </a: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enough that </a:t>
            </a:r>
            <a:r>
              <a:rPr lang="en-US" sz="6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died, and that He died </a:t>
            </a:r>
            <a:r>
              <a:rPr lang="en-US" sz="6400" b="1" dirty="0">
                <a:ln w="6350">
                  <a:solidFill>
                    <a:srgbClr val="C00000"/>
                  </a:solidFill>
                </a:ln>
                <a:solidFill>
                  <a:srgbClr val="FF0000"/>
                </a:solidFill>
                <a:effectLst>
                  <a:outerShdw blurRad="50800" dist="50800" algn="br" rotWithShape="0">
                    <a:schemeClr val="tx1"/>
                  </a:outerShdw>
                </a:effectLst>
                <a:latin typeface="Geometr231 BT" panose="020D0402020204020903" pitchFamily="34" charset="0"/>
              </a:rPr>
              <a:t>for </a:t>
            </a:r>
            <a:r>
              <a:rPr lang="en-US" sz="6400" b="1" dirty="0" smtClean="0">
                <a:ln w="6350">
                  <a:solidFill>
                    <a:srgbClr val="C00000"/>
                  </a:solidFill>
                </a:ln>
                <a:solidFill>
                  <a:srgbClr val="FF0000"/>
                </a:solidFill>
                <a:effectLst>
                  <a:outerShdw blurRad="50800" dist="50800" algn="br" rotWithShape="0">
                    <a:schemeClr val="tx1"/>
                  </a:outerShdw>
                </a:effectLst>
                <a:latin typeface="Geometr231 BT" panose="020D0402020204020903" pitchFamily="34" charset="0"/>
              </a:rPr>
              <a:t>Me</a:t>
            </a:r>
            <a:r>
              <a:rPr lang="en-US" sz="6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87967947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653" y="1287439"/>
            <a:ext cx="5718694" cy="3388056"/>
          </a:xfrm>
          <a:prstGeom prst="rect">
            <a:avLst/>
          </a:prstGeom>
          <a:effectLst>
            <a:softEdge rad="317500"/>
          </a:effectLst>
        </p:spPr>
      </p:pic>
    </p:spTree>
    <p:extLst>
      <p:ext uri="{BB962C8B-B14F-4D97-AF65-F5344CB8AC3E}">
        <p14:creationId xmlns:p14="http://schemas.microsoft.com/office/powerpoint/2010/main" val="266084416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42" r="3442"/>
          <a:stretch/>
        </p:blipFill>
        <p:spPr>
          <a:xfrm>
            <a:off x="1752600" y="1219200"/>
            <a:ext cx="5638800" cy="3267501"/>
          </a:xfrm>
          <a:prstGeom prst="rect">
            <a:avLst/>
          </a:prstGeom>
          <a:effectLst>
            <a:softEdge rad="254000"/>
          </a:effectLst>
        </p:spPr>
      </p:pic>
      <p:sp>
        <p:nvSpPr>
          <p:cNvPr id="8" name="Title 8"/>
          <p:cNvSpPr txBox="1">
            <a:spLocks/>
          </p:cNvSpPr>
          <p:nvPr/>
        </p:nvSpPr>
        <p:spPr>
          <a:xfrm>
            <a:off x="495300" y="5105400"/>
            <a:ext cx="81534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66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It Involves Inherent Ability</a:t>
            </a:r>
            <a:endParaRPr lang="en-US" sz="66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528445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61950" y="1312461"/>
            <a:ext cx="8420100" cy="2862322"/>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All mankind has an inherent understanding of right and wrong, actions and deeds.  </a:t>
            </a:r>
            <a:endPar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26376182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61950" y="1312461"/>
            <a:ext cx="8420100" cy="2862322"/>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Everyone has the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inherent ability </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exercise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not to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a:t>
            </a:r>
          </a:p>
        </p:txBody>
      </p:sp>
    </p:spTree>
    <p:extLst>
      <p:ext uri="{BB962C8B-B14F-4D97-AF65-F5344CB8AC3E}">
        <p14:creationId xmlns:p14="http://schemas.microsoft.com/office/powerpoint/2010/main" val="244098204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365985"/>
            <a:ext cx="8458200" cy="258532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“Come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Me, all you who labor and are heavy laden, and I will give you rest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(Matthew 11:28)</a:t>
            </a:r>
          </a:p>
        </p:txBody>
      </p:sp>
    </p:spTree>
    <p:extLst>
      <p:ext uri="{BB962C8B-B14F-4D97-AF65-F5344CB8AC3E}">
        <p14:creationId xmlns:p14="http://schemas.microsoft.com/office/powerpoint/2010/main" val="139155619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39003" y="1512925"/>
            <a:ext cx="274320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trust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295" b="6727"/>
          <a:stretch/>
        </p:blipFill>
        <p:spPr>
          <a:xfrm>
            <a:off x="3352800" y="1447800"/>
            <a:ext cx="4985982" cy="3075180"/>
          </a:xfrm>
          <a:prstGeom prst="rect">
            <a:avLst/>
          </a:prstGeom>
          <a:effectLst>
            <a:softEdge rad="317500"/>
          </a:effectLst>
        </p:spPr>
      </p:pic>
    </p:spTree>
    <p:extLst>
      <p:ext uri="{BB962C8B-B14F-4D97-AF65-F5344CB8AC3E}">
        <p14:creationId xmlns:p14="http://schemas.microsoft.com/office/powerpoint/2010/main" val="508142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365985"/>
            <a:ext cx="8458200" cy="2492990"/>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are </a:t>
            </a:r>
            <a:r>
              <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not willing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come to Me that you may have life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a:t>
            </a:r>
            <a:r>
              <a:rPr lang="en-US" sz="48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John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5:40)</a:t>
            </a:r>
          </a:p>
        </p:txBody>
      </p:sp>
    </p:spTree>
    <p:extLst>
      <p:ext uri="{BB962C8B-B14F-4D97-AF65-F5344CB8AC3E}">
        <p14:creationId xmlns:p14="http://schemas.microsoft.com/office/powerpoint/2010/main" val="373745855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271517"/>
            <a:ext cx="8458200" cy="507831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“Free Grace affirms that mankind is totally depraved, unable to do anything to save himself, but we do not hold that mankind is unable to believe when presented with the gospel.”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(Edmondson)</a:t>
            </a:r>
          </a:p>
        </p:txBody>
      </p:sp>
    </p:spTree>
    <p:extLst>
      <p:ext uri="{BB962C8B-B14F-4D97-AF65-F5344CB8AC3E}">
        <p14:creationId xmlns:p14="http://schemas.microsoft.com/office/powerpoint/2010/main" val="3334845728"/>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304925" y="1271517"/>
            <a:ext cx="6534150" cy="258532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 gift of God!</a:t>
            </a:r>
          </a:p>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 misreading of</a:t>
            </a:r>
          </a:p>
          <a:p>
            <a:pPr algn="ct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Ephesians 2:8-9</a:t>
            </a:r>
            <a:endPar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0" y="4022594"/>
            <a:ext cx="9144000" cy="1754326"/>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by Grace!</a:t>
            </a:r>
          </a:p>
          <a:p>
            <a:pPr algn="ct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Salvation</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by grace,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 gift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God.</a:t>
            </a:r>
            <a:endPar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03934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447800"/>
            <a:ext cx="2819400" cy="2819400"/>
          </a:xfrm>
          <a:prstGeom prst="rect">
            <a:avLst/>
          </a:prstGeom>
          <a:effectLst>
            <a:softEdge rad="63500"/>
          </a:effectLst>
        </p:spPr>
      </p:pic>
      <p:sp>
        <p:nvSpPr>
          <p:cNvPr id="6" name="Title 8"/>
          <p:cNvSpPr txBox="1">
            <a:spLocks/>
          </p:cNvSpPr>
          <p:nvPr/>
        </p:nvSpPr>
        <p:spPr>
          <a:xfrm>
            <a:off x="495300" y="5105400"/>
            <a:ext cx="81534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Involves the Intellect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089295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495300" y="5105400"/>
            <a:ext cx="81534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Involves the Intellect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itle 8"/>
          <p:cNvSpPr txBox="1">
            <a:spLocks/>
          </p:cNvSpPr>
          <p:nvPr/>
        </p:nvSpPr>
        <p:spPr>
          <a:xfrm>
            <a:off x="1295400" y="1230573"/>
            <a:ext cx="3276600" cy="3057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66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The Head </a:t>
            </a:r>
            <a:r>
              <a:rPr lang="en-US" sz="66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and </a:t>
            </a:r>
          </a:p>
          <a:p>
            <a:pPr lvl="0" algn="ctr">
              <a:spcBef>
                <a:spcPct val="0"/>
              </a:spcBef>
              <a:defRPr/>
            </a:pPr>
            <a:r>
              <a:rPr lang="en-US" sz="6600" b="1" spc="-100" dirty="0" smtClean="0">
                <a:ln w="12700" cmpd="sng">
                  <a:solidFill>
                    <a:sysClr val="windowText" lastClr="000000"/>
                  </a:solidFill>
                  <a:prstDash val="solid"/>
                  <a:round/>
                </a:ln>
                <a:solidFill>
                  <a:srgbClr val="FF0000"/>
                </a:solidFill>
                <a:effectLst>
                  <a:outerShdw blurRad="38100" dist="50800" dir="2700000" algn="tl">
                    <a:srgbClr val="000000"/>
                  </a:outerShdw>
                </a:effectLst>
                <a:latin typeface="Geometr231 BT" pitchFamily="34" charset="0"/>
                <a:ea typeface="+mj-ea"/>
                <a:cs typeface="Aharoni" pitchFamily="2" charset="-79"/>
              </a:rPr>
              <a:t>the Heart</a:t>
            </a:r>
            <a:endParaRPr lang="en-US" sz="6600" b="1" spc="-100" dirty="0">
              <a:ln w="12700" cmpd="sng">
                <a:solidFill>
                  <a:sysClr val="windowText" lastClr="000000"/>
                </a:solidFill>
                <a:prstDash val="solid"/>
                <a:round/>
              </a:ln>
              <a:solidFill>
                <a:srgbClr val="FF0000"/>
              </a:solidFill>
              <a:effectLst>
                <a:outerShdw blurRad="38100" dist="50800" dir="2700000" algn="tl">
                  <a:srgbClr val="000000"/>
                </a:outerShdw>
              </a:effectLst>
              <a:latin typeface="Geometr231 BT" pitchFamily="34" charset="0"/>
              <a:ea typeface="+mj-ea"/>
              <a:cs typeface="Aharoni" pitchFamily="2" charset="-79"/>
            </a:endParaRPr>
          </a:p>
        </p:txBody>
      </p:sp>
      <p:sp>
        <p:nvSpPr>
          <p:cNvPr id="3" name="AutoShape 2" descr="Image result for head and heart"/>
          <p:cNvSpPr>
            <a:spLocks noChangeAspect="1" noChangeArrowheads="1"/>
          </p:cNvSpPr>
          <p:nvPr/>
        </p:nvSpPr>
        <p:spPr bwMode="auto">
          <a:xfrm>
            <a:off x="63500" y="-914400"/>
            <a:ext cx="200977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56120"/>
            <a:ext cx="2790825" cy="2827003"/>
          </a:xfrm>
          <a:prstGeom prst="rect">
            <a:avLst/>
          </a:prstGeom>
          <a:effectLst>
            <a:softEdge rad="127000"/>
          </a:effectLst>
        </p:spPr>
      </p:pic>
    </p:spTree>
    <p:extLst>
      <p:ext uri="{BB962C8B-B14F-4D97-AF65-F5344CB8AC3E}">
        <p14:creationId xmlns:p14="http://schemas.microsoft.com/office/powerpoint/2010/main" val="2910948696"/>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361950" y="5032612"/>
            <a:ext cx="84201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Intellectual Assent / Agreement</a:t>
            </a:r>
            <a:endPar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itle 8"/>
          <p:cNvSpPr txBox="1">
            <a:spLocks/>
          </p:cNvSpPr>
          <p:nvPr/>
        </p:nvSpPr>
        <p:spPr>
          <a:xfrm>
            <a:off x="1295400" y="1230573"/>
            <a:ext cx="3276600" cy="3057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66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The Head </a:t>
            </a:r>
            <a:r>
              <a:rPr lang="en-US" sz="66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and </a:t>
            </a:r>
          </a:p>
          <a:p>
            <a:pPr lvl="0" algn="ctr">
              <a:spcBef>
                <a:spcPct val="0"/>
              </a:spcBef>
              <a:defRPr/>
            </a:pPr>
            <a:r>
              <a:rPr lang="en-US" sz="6600" b="1" spc="-100" dirty="0" smtClean="0">
                <a:ln w="12700" cmpd="sng">
                  <a:solidFill>
                    <a:sysClr val="windowText" lastClr="000000"/>
                  </a:solidFill>
                  <a:prstDash val="solid"/>
                  <a:round/>
                </a:ln>
                <a:solidFill>
                  <a:srgbClr val="FF0000"/>
                </a:solidFill>
                <a:effectLst>
                  <a:outerShdw blurRad="38100" dist="50800" dir="2700000" algn="tl">
                    <a:srgbClr val="000000"/>
                  </a:outerShdw>
                </a:effectLst>
                <a:latin typeface="Geometr231 BT" pitchFamily="34" charset="0"/>
                <a:ea typeface="+mj-ea"/>
                <a:cs typeface="Aharoni" pitchFamily="2" charset="-79"/>
              </a:rPr>
              <a:t>the Heart</a:t>
            </a:r>
            <a:endParaRPr lang="en-US" sz="6600" b="1" spc="-100" dirty="0">
              <a:ln w="12700" cmpd="sng">
                <a:solidFill>
                  <a:sysClr val="windowText" lastClr="000000"/>
                </a:solidFill>
                <a:prstDash val="solid"/>
                <a:round/>
              </a:ln>
              <a:solidFill>
                <a:srgbClr val="FF0000"/>
              </a:solidFill>
              <a:effectLst>
                <a:outerShdw blurRad="38100" dist="50800" dir="2700000" algn="tl">
                  <a:srgbClr val="000000"/>
                </a:outerShdw>
              </a:effectLst>
              <a:latin typeface="Geometr231 BT" pitchFamily="34" charset="0"/>
              <a:ea typeface="+mj-ea"/>
              <a:cs typeface="Aharoni" pitchFamily="2" charset="-79"/>
            </a:endParaRPr>
          </a:p>
        </p:txBody>
      </p:sp>
      <p:sp>
        <p:nvSpPr>
          <p:cNvPr id="3" name="AutoShape 2" descr="Image result for head and heart"/>
          <p:cNvSpPr>
            <a:spLocks noChangeAspect="1" noChangeArrowheads="1"/>
          </p:cNvSpPr>
          <p:nvPr/>
        </p:nvSpPr>
        <p:spPr bwMode="auto">
          <a:xfrm>
            <a:off x="63500" y="-914400"/>
            <a:ext cx="200977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56120"/>
            <a:ext cx="2790825" cy="2827003"/>
          </a:xfrm>
          <a:prstGeom prst="rect">
            <a:avLst/>
          </a:prstGeom>
          <a:effectLst>
            <a:softEdge rad="127000"/>
          </a:effectLst>
        </p:spPr>
      </p:pic>
    </p:spTree>
    <p:extLst>
      <p:ext uri="{BB962C8B-B14F-4D97-AF65-F5344CB8AC3E}">
        <p14:creationId xmlns:p14="http://schemas.microsoft.com/office/powerpoint/2010/main" val="2962436016"/>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1609725" y="5107075"/>
            <a:ext cx="592455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Involves Facts</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07317"/>
            <a:ext cx="6400800" cy="3349753"/>
          </a:xfrm>
          <a:prstGeom prst="rect">
            <a:avLst/>
          </a:prstGeom>
          <a:effectLst>
            <a:softEdge rad="635000"/>
          </a:effectLst>
        </p:spPr>
      </p:pic>
    </p:spTree>
    <p:extLst>
      <p:ext uri="{BB962C8B-B14F-4D97-AF65-F5344CB8AC3E}">
        <p14:creationId xmlns:p14="http://schemas.microsoft.com/office/powerpoint/2010/main" val="15171519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271517"/>
            <a:ext cx="8458200" cy="3416320"/>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be saved a person must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the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person</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Christ, the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provisions</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Christ and the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promise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Christ.” </a:t>
            </a:r>
            <a:r>
              <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(Charlie Bing)</a:t>
            </a:r>
          </a:p>
        </p:txBody>
      </p:sp>
    </p:spTree>
    <p:extLst>
      <p:ext uri="{BB962C8B-B14F-4D97-AF65-F5344CB8AC3E}">
        <p14:creationId xmlns:p14="http://schemas.microsoft.com/office/powerpoint/2010/main" val="1635418928"/>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1619250" y="5105400"/>
            <a:ext cx="59055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is Knowable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89715"/>
            <a:ext cx="3010478" cy="2977486"/>
          </a:xfrm>
          <a:prstGeom prst="rect">
            <a:avLst/>
          </a:prstGeom>
          <a:effectLst>
            <a:softEdge rad="63500"/>
          </a:effectLst>
        </p:spPr>
      </p:pic>
    </p:spTree>
    <p:extLst>
      <p:ext uri="{BB962C8B-B14F-4D97-AF65-F5344CB8AC3E}">
        <p14:creationId xmlns:p14="http://schemas.microsoft.com/office/powerpoint/2010/main" val="2330260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340873"/>
            <a:ext cx="7848600" cy="1754326"/>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ourselves can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know</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we are saved based on His Word.</a:t>
            </a:r>
            <a:endPar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514350" y="3276600"/>
            <a:ext cx="5657850" cy="2585323"/>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Does God want us to be in doubt about our eternal destiny?</a:t>
            </a:r>
            <a:endPar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657600"/>
            <a:ext cx="2676525" cy="2009775"/>
          </a:xfrm>
          <a:prstGeom prst="rect">
            <a:avLst/>
          </a:prstGeom>
          <a:effectLst>
            <a:softEdge rad="127000"/>
          </a:effectLst>
        </p:spPr>
      </p:pic>
    </p:spTree>
    <p:extLst>
      <p:ext uri="{BB962C8B-B14F-4D97-AF65-F5344CB8AC3E}">
        <p14:creationId xmlns:p14="http://schemas.microsoft.com/office/powerpoint/2010/main" val="3701063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39003" y="1512925"/>
            <a:ext cx="274320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trust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3182203" y="1406437"/>
            <a:ext cx="563880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receives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comes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enters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drinks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looks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hears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822253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340873"/>
            <a:ext cx="7848600" cy="3416320"/>
          </a:xfrm>
          <a:prstGeom prst="rect">
            <a:avLst/>
          </a:prstGeom>
          <a:solidFill>
            <a:schemeClr val="tx1">
              <a:lumMod val="85000"/>
              <a:lumOff val="15000"/>
              <a:alpha val="20000"/>
            </a:schemeClr>
          </a:solidFill>
          <a:effectLst>
            <a:outerShdw dir="2400000" sx="1000" sy="1000" algn="ctr" rotWithShape="0">
              <a:schemeClr val="tx1"/>
            </a:outerShdw>
            <a:softEdge rad="254000"/>
          </a:effectLst>
        </p:spPr>
        <p:txBody>
          <a:bodyPr wrap="square" rtlCol="0">
            <a:spAutoFit/>
          </a:bodyPr>
          <a:lstStyle/>
          <a:p>
            <a:pPr algn="just"/>
            <a:r>
              <a:rPr lang="en-US" sz="5400" b="1" dirty="0" err="1"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Grudem</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does not provide the objective testimony of the Word as a proof of one’s saving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618666108"/>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1733550" y="5105400"/>
            <a:ext cx="567690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is Assured</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60" r="13220"/>
          <a:stretch/>
        </p:blipFill>
        <p:spPr>
          <a:xfrm>
            <a:off x="3429000" y="1531962"/>
            <a:ext cx="2071048" cy="2828513"/>
          </a:xfrm>
          <a:prstGeom prst="rect">
            <a:avLst/>
          </a:prstGeom>
          <a:effectLst>
            <a:softEdge rad="127000"/>
          </a:effectLst>
        </p:spPr>
      </p:pic>
    </p:spTree>
    <p:extLst>
      <p:ext uri="{BB962C8B-B14F-4D97-AF65-F5344CB8AC3E}">
        <p14:creationId xmlns:p14="http://schemas.microsoft.com/office/powerpoint/2010/main" val="16208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57200" y="1304499"/>
            <a:ext cx="8058150" cy="366254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assurance of salvation comes from keeping our focus on Christ and what He has promised in His Word.</a:t>
            </a:r>
          </a:p>
        </p:txBody>
      </p:sp>
    </p:spTree>
    <p:extLst>
      <p:ext uri="{BB962C8B-B14F-4D97-AF65-F5344CB8AC3E}">
        <p14:creationId xmlns:p14="http://schemas.microsoft.com/office/powerpoint/2010/main" val="214342467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57200" y="1304499"/>
            <a:ext cx="8058150" cy="276998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the Word provides the sufficient proof for absolute full assurance.</a:t>
            </a:r>
          </a:p>
        </p:txBody>
      </p:sp>
    </p:spTree>
    <p:extLst>
      <p:ext uri="{BB962C8B-B14F-4D97-AF65-F5344CB8AC3E}">
        <p14:creationId xmlns:p14="http://schemas.microsoft.com/office/powerpoint/2010/main" val="14882601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itle 8"/>
          <p:cNvSpPr txBox="1">
            <a:spLocks/>
          </p:cNvSpPr>
          <p:nvPr/>
        </p:nvSpPr>
        <p:spPr>
          <a:xfrm>
            <a:off x="2009775" y="5105400"/>
            <a:ext cx="5124450" cy="1075899"/>
          </a:xfrm>
          <a:prstGeom prst="rect">
            <a:avLst/>
          </a:prstGeom>
          <a:solidFill>
            <a:srgbClr val="6E2E14">
              <a:alpha val="55000"/>
            </a:srgbClr>
          </a:solid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Faith has Results</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8" name="Picture 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780891" y="1143000"/>
            <a:ext cx="5582218" cy="3488886"/>
          </a:xfrm>
          <a:prstGeom prst="rect">
            <a:avLst/>
          </a:prstGeom>
          <a:effectLst>
            <a:softEdge rad="317500"/>
          </a:effectLst>
        </p:spPr>
      </p:pic>
      <p:sp>
        <p:nvSpPr>
          <p:cNvPr id="9" name="Title 8"/>
          <p:cNvSpPr txBox="1">
            <a:spLocks/>
          </p:cNvSpPr>
          <p:nvPr/>
        </p:nvSpPr>
        <p:spPr>
          <a:xfrm>
            <a:off x="2301069" y="1840015"/>
            <a:ext cx="4724400" cy="1647380"/>
          </a:xfrm>
          <a:prstGeom prst="rect">
            <a:avLst/>
          </a:prstGeom>
          <a:noFill/>
          <a:ln w="6350" cap="rnd">
            <a:noFill/>
          </a:ln>
          <a:effectLst>
            <a:softEdge rad="317500"/>
          </a:effectLst>
        </p:spPr>
        <p:txBody>
          <a:bodyPr vert="horz" anchor="b" anchorCtr="0">
            <a:noAutofit/>
          </a:bodyPr>
          <a:lstStyle/>
          <a:p>
            <a:pPr lvl="0" algn="ctr">
              <a:spcBef>
                <a:spcPct val="0"/>
              </a:spcBef>
              <a:defRPr/>
            </a:pPr>
            <a:r>
              <a:rPr lang="en-US" sz="11500" b="1" spc="-100" dirty="0" smtClean="0">
                <a:ln w="12700" cmpd="sng">
                  <a:solidFill>
                    <a:sysClr val="windowText" lastClr="000000"/>
                  </a:solidFill>
                  <a:prstDash val="solid"/>
                  <a:round/>
                </a:ln>
                <a:solidFill>
                  <a:schemeClr val="bg1"/>
                </a:solidFill>
                <a:effectLst>
                  <a:glow rad="127000">
                    <a:schemeClr val="bg1">
                      <a:alpha val="30000"/>
                    </a:schemeClr>
                  </a:glow>
                  <a:outerShdw blurRad="38100" dist="50800" dir="2700000" algn="tl">
                    <a:srgbClr val="000000"/>
                  </a:outerShdw>
                </a:effectLst>
                <a:latin typeface="Geometr231 Lt BT" panose="020D0302020203020903" pitchFamily="34" charset="0"/>
                <a:ea typeface="+mj-ea"/>
                <a:cs typeface="Aharoni" pitchFamily="2" charset="-79"/>
              </a:rPr>
              <a:t>Effectual</a:t>
            </a:r>
            <a:endParaRPr lang="en-US" sz="11500" b="1" spc="-100" dirty="0">
              <a:ln w="12700" cmpd="sng">
                <a:solidFill>
                  <a:sysClr val="windowText" lastClr="000000"/>
                </a:solidFill>
                <a:prstDash val="solid"/>
                <a:round/>
              </a:ln>
              <a:solidFill>
                <a:schemeClr val="bg1"/>
              </a:solidFill>
              <a:effectLst>
                <a:glow rad="127000">
                  <a:schemeClr val="bg1">
                    <a:alpha val="30000"/>
                  </a:schemeClr>
                </a:glow>
                <a:outerShdw blurRad="38100" dist="50800" dir="2700000" algn="tl">
                  <a:srgbClr val="000000"/>
                </a:outerShdw>
              </a:effectLst>
              <a:latin typeface="Geometr231 Lt BT" panose="020D0302020203020903" pitchFamily="34" charset="0"/>
              <a:ea typeface="+mj-ea"/>
              <a:cs typeface="Aharoni" pitchFamily="2" charset="-79"/>
            </a:endParaRPr>
          </a:p>
        </p:txBody>
      </p:sp>
    </p:spTree>
    <p:extLst>
      <p:ext uri="{BB962C8B-B14F-4D97-AF65-F5344CB8AC3E}">
        <p14:creationId xmlns:p14="http://schemas.microsoft.com/office/powerpoint/2010/main" val="42459051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695450" y="1304499"/>
            <a:ext cx="5753100" cy="187743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Initial</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endParaRPr lang="en-US" sz="5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results in eternal life.</a:t>
            </a:r>
          </a:p>
        </p:txBody>
      </p:sp>
      <p:sp>
        <p:nvSpPr>
          <p:cNvPr id="8" name="TextBox 7"/>
          <p:cNvSpPr txBox="1"/>
          <p:nvPr/>
        </p:nvSpPr>
        <p:spPr>
          <a:xfrm>
            <a:off x="628650" y="3276600"/>
            <a:ext cx="788670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Continual</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endParaRPr lang="en-US" sz="5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results in additional blessing and rewards.</a:t>
            </a:r>
          </a:p>
        </p:txBody>
      </p:sp>
    </p:spTree>
    <p:extLst>
      <p:ext uri="{BB962C8B-B14F-4D97-AF65-F5344CB8AC3E}">
        <p14:creationId xmlns:p14="http://schemas.microsoft.com/office/powerpoint/2010/main" val="3424523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457200" y="1416090"/>
            <a:ext cx="8458200" cy="187743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Justification</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by </a:t>
            </a:r>
            <a:r>
              <a:rPr lang="en-US" sz="5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 </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alone results in a change in our </a:t>
            </a:r>
            <a:r>
              <a:rPr lang="en-US" sz="5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state</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
        <p:nvSpPr>
          <p:cNvPr id="8" name="TextBox 7"/>
          <p:cNvSpPr txBox="1"/>
          <p:nvPr/>
        </p:nvSpPr>
        <p:spPr>
          <a:xfrm>
            <a:off x="266700" y="3489465"/>
            <a:ext cx="8610600" cy="276998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Justification</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8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by works</a:t>
            </a:r>
            <a:endParaRPr lang="en-US" sz="5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results in a change in our</a:t>
            </a:r>
          </a:p>
          <a:p>
            <a:pPr algn="ct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nature and </a:t>
            </a:r>
            <a:r>
              <a:rPr lang="en-US" sz="5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status</a:t>
            </a:r>
            <a:r>
              <a:rPr lang="en-US" sz="5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Tree>
    <p:extLst>
      <p:ext uri="{BB962C8B-B14F-4D97-AF65-F5344CB8AC3E}">
        <p14:creationId xmlns:p14="http://schemas.microsoft.com/office/powerpoint/2010/main" val="4268332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243954" y="1212166"/>
            <a:ext cx="8610600" cy="175432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Initial</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does not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automatically</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produce spiritual transformation.</a:t>
            </a:r>
          </a:p>
        </p:txBody>
      </p:sp>
      <p:sp>
        <p:nvSpPr>
          <p:cNvPr id="8" name="TextBox 7"/>
          <p:cNvSpPr txBox="1"/>
          <p:nvPr/>
        </p:nvSpPr>
        <p:spPr>
          <a:xfrm>
            <a:off x="232581" y="3124200"/>
            <a:ext cx="8610600" cy="341632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Continual</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still needed to produce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ongoing</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transformation of our body/flesh to bring it into conformity to our Spirit.</a:t>
            </a:r>
          </a:p>
        </p:txBody>
      </p:sp>
    </p:spTree>
    <p:extLst>
      <p:ext uri="{BB962C8B-B14F-4D97-AF65-F5344CB8AC3E}">
        <p14:creationId xmlns:p14="http://schemas.microsoft.com/office/powerpoint/2010/main" val="31950229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957743" y="1908012"/>
            <a:ext cx="5228514"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9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Conclusion</a:t>
            </a:r>
          </a:p>
        </p:txBody>
      </p:sp>
    </p:spTree>
    <p:extLst>
      <p:ext uri="{BB962C8B-B14F-4D97-AF65-F5344CB8AC3E}">
        <p14:creationId xmlns:p14="http://schemas.microsoft.com/office/powerpoint/2010/main" val="1026951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rot="21133958">
            <a:off x="367967" y="1265510"/>
            <a:ext cx="25908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Simple</a:t>
            </a:r>
          </a:p>
        </p:txBody>
      </p:sp>
      <p:sp>
        <p:nvSpPr>
          <p:cNvPr id="8" name="TextBox 7"/>
          <p:cNvSpPr txBox="1"/>
          <p:nvPr/>
        </p:nvSpPr>
        <p:spPr>
          <a:xfrm rot="533383">
            <a:off x="5861379" y="1429724"/>
            <a:ext cx="3164078"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Sufficient</a:t>
            </a:r>
          </a:p>
        </p:txBody>
      </p:sp>
      <p:sp>
        <p:nvSpPr>
          <p:cNvPr id="9" name="TextBox 8"/>
          <p:cNvSpPr txBox="1"/>
          <p:nvPr/>
        </p:nvSpPr>
        <p:spPr>
          <a:xfrm>
            <a:off x="3016780" y="1513216"/>
            <a:ext cx="25908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accent1">
                    <a:lumMod val="40000"/>
                    <a:lumOff val="60000"/>
                  </a:schemeClr>
                </a:solidFill>
                <a:effectLst>
                  <a:outerShdw blurRad="50800" dist="50800" algn="br" rotWithShape="0">
                    <a:schemeClr val="tx1"/>
                  </a:outerShdw>
                </a:effectLst>
                <a:latin typeface="Geometr231 BT" panose="020D0402020204020903" pitchFamily="34" charset="0"/>
              </a:rPr>
              <a:t>Enough</a:t>
            </a:r>
          </a:p>
        </p:txBody>
      </p:sp>
      <p:sp>
        <p:nvSpPr>
          <p:cNvPr id="10" name="TextBox 9"/>
          <p:cNvSpPr txBox="1"/>
          <p:nvPr/>
        </p:nvSpPr>
        <p:spPr>
          <a:xfrm rot="21133958">
            <a:off x="552719" y="5227341"/>
            <a:ext cx="2852964"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Effectual</a:t>
            </a:r>
          </a:p>
        </p:txBody>
      </p:sp>
      <p:sp>
        <p:nvSpPr>
          <p:cNvPr id="11" name="TextBox 10"/>
          <p:cNvSpPr txBox="1"/>
          <p:nvPr/>
        </p:nvSpPr>
        <p:spPr>
          <a:xfrm rot="21077325">
            <a:off x="6491231" y="2866715"/>
            <a:ext cx="25908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Factual</a:t>
            </a:r>
          </a:p>
        </p:txBody>
      </p:sp>
      <p:sp>
        <p:nvSpPr>
          <p:cNvPr id="12" name="TextBox 11"/>
          <p:cNvSpPr txBox="1"/>
          <p:nvPr/>
        </p:nvSpPr>
        <p:spPr>
          <a:xfrm>
            <a:off x="3374324" y="4247048"/>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Intellectual</a:t>
            </a:r>
          </a:p>
        </p:txBody>
      </p:sp>
      <p:sp>
        <p:nvSpPr>
          <p:cNvPr id="13" name="TextBox 12"/>
          <p:cNvSpPr txBox="1"/>
          <p:nvPr/>
        </p:nvSpPr>
        <p:spPr>
          <a:xfrm rot="723178">
            <a:off x="292381" y="3751892"/>
            <a:ext cx="3199829"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Knowable</a:t>
            </a:r>
          </a:p>
        </p:txBody>
      </p:sp>
      <p:sp>
        <p:nvSpPr>
          <p:cNvPr id="14" name="TextBox 13"/>
          <p:cNvSpPr txBox="1"/>
          <p:nvPr/>
        </p:nvSpPr>
        <p:spPr>
          <a:xfrm rot="21030702">
            <a:off x="5866480" y="5140620"/>
            <a:ext cx="279804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0000"/>
                </a:solidFill>
                <a:effectLst>
                  <a:outerShdw blurRad="50800" dist="50800" algn="br" rotWithShape="0">
                    <a:schemeClr val="tx1"/>
                  </a:outerShdw>
                </a:effectLst>
                <a:latin typeface="Geometr231 BT" panose="020D0402020204020903" pitchFamily="34" charset="0"/>
              </a:rPr>
              <a:t>Assured</a:t>
            </a:r>
          </a:p>
        </p:txBody>
      </p:sp>
      <p:sp>
        <p:nvSpPr>
          <p:cNvPr id="15" name="TextBox 14"/>
          <p:cNvSpPr txBox="1"/>
          <p:nvPr/>
        </p:nvSpPr>
        <p:spPr>
          <a:xfrm>
            <a:off x="3712536" y="3060744"/>
            <a:ext cx="2716209"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Universal</a:t>
            </a:r>
          </a:p>
        </p:txBody>
      </p:sp>
      <p:sp>
        <p:nvSpPr>
          <p:cNvPr id="16" name="TextBox 15"/>
          <p:cNvSpPr txBox="1"/>
          <p:nvPr/>
        </p:nvSpPr>
        <p:spPr>
          <a:xfrm>
            <a:off x="786243" y="2399599"/>
            <a:ext cx="3120063"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92D050"/>
                </a:solidFill>
                <a:effectLst>
                  <a:outerShdw blurRad="50800" dist="50800" algn="br" rotWithShape="0">
                    <a:schemeClr val="tx1"/>
                  </a:outerShdw>
                </a:effectLst>
                <a:latin typeface="Geometr231 BT" panose="020D0402020204020903" pitchFamily="34" charset="0"/>
              </a:rPr>
              <a:t>Particular</a:t>
            </a:r>
          </a:p>
        </p:txBody>
      </p:sp>
    </p:spTree>
    <p:extLst>
      <p:ext uri="{BB962C8B-B14F-4D97-AF65-F5344CB8AC3E}">
        <p14:creationId xmlns:p14="http://schemas.microsoft.com/office/powerpoint/2010/main" val="1850351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3750"/>
                            </p:stCondLst>
                            <p:childTnLst>
                              <p:par>
                                <p:cTn id="17" presetID="22" presetClass="entr" presetSubtype="8"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750"/>
                                        <p:tgtEl>
                                          <p:spTgt spid="16"/>
                                        </p:tgtEl>
                                      </p:cBhvr>
                                    </p:animEffect>
                                  </p:childTnLst>
                                </p:cTn>
                              </p:par>
                            </p:childTnLst>
                          </p:cTn>
                        </p:par>
                        <p:par>
                          <p:cTn id="20" fill="hold">
                            <p:stCondLst>
                              <p:cond delay="50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750"/>
                                        <p:tgtEl>
                                          <p:spTgt spid="15"/>
                                        </p:tgtEl>
                                      </p:cBhvr>
                                    </p:animEffect>
                                  </p:childTnLst>
                                </p:cTn>
                              </p:par>
                            </p:childTnLst>
                          </p:cTn>
                        </p:par>
                        <p:par>
                          <p:cTn id="24" fill="hold">
                            <p:stCondLst>
                              <p:cond delay="6250"/>
                            </p:stCondLst>
                            <p:childTnLst>
                              <p:par>
                                <p:cTn id="25" presetID="22" presetClass="entr" presetSubtype="8"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7500"/>
                            </p:stCondLst>
                            <p:childTnLst>
                              <p:par>
                                <p:cTn id="29" presetID="22" presetClass="entr" presetSubtype="8"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750"/>
                                        <p:tgtEl>
                                          <p:spTgt spid="13"/>
                                        </p:tgtEl>
                                      </p:cBhvr>
                                    </p:animEffect>
                                  </p:childTnLst>
                                </p:cTn>
                              </p:par>
                            </p:childTnLst>
                          </p:cTn>
                        </p:par>
                        <p:par>
                          <p:cTn id="32" fill="hold">
                            <p:stCondLst>
                              <p:cond delay="8750"/>
                            </p:stCondLst>
                            <p:childTnLst>
                              <p:par>
                                <p:cTn id="33" presetID="22" presetClass="entr" presetSubtype="8"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cTn>
                              </p:par>
                            </p:childTnLst>
                          </p:cTn>
                        </p:par>
                        <p:par>
                          <p:cTn id="36" fill="hold">
                            <p:stCondLst>
                              <p:cond delay="10000"/>
                            </p:stCondLst>
                            <p:childTnLst>
                              <p:par>
                                <p:cTn id="37" presetID="22" presetClass="entr" presetSubtype="8"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1250"/>
                            </p:stCondLst>
                            <p:childTnLst>
                              <p:par>
                                <p:cTn id="41" presetID="22" presetClass="entr" presetSubtype="8" fill="hold" grpId="0" nodeType="after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342900" y="1304499"/>
            <a:ext cx="8458200" cy="590931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anyone thirsts, let him </a:t>
            </a:r>
            <a:r>
              <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come</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Me and </a:t>
            </a:r>
            <a:r>
              <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drink</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 </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 </a:t>
            </a:r>
            <a:r>
              <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believes</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Me, as the Scripture has said, out of his heart will flow rivers of living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water.”</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(John 7:37-38)</a:t>
            </a:r>
            <a:endParaRPr lang="en-US" sz="5400" b="1" dirty="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endParaRPr>
          </a:p>
          <a:p>
            <a:pPr algn="just"/>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920306374"/>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2438400" y="1533099"/>
            <a:ext cx="400050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 </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Alone</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a:t>
            </a:r>
          </a:p>
          <a:p>
            <a:pPr algn="ct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Christ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Alone</a:t>
            </a:r>
          </a:p>
        </p:txBody>
      </p:sp>
    </p:spTree>
    <p:extLst>
      <p:ext uri="{BB962C8B-B14F-4D97-AF65-F5344CB8AC3E}">
        <p14:creationId xmlns:p14="http://schemas.microsoft.com/office/powerpoint/2010/main" val="400756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1119400" y="1304499"/>
            <a:ext cx="6905199"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There are No Qualifiers</a:t>
            </a:r>
          </a:p>
        </p:txBody>
      </p:sp>
      <p:sp>
        <p:nvSpPr>
          <p:cNvPr id="8" name="TextBox 7"/>
          <p:cNvSpPr txBox="1"/>
          <p:nvPr/>
        </p:nvSpPr>
        <p:spPr>
          <a:xfrm>
            <a:off x="1543048" y="2366793"/>
            <a:ext cx="6057902"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true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real</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sincere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heartfelt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genuine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033218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0" y="1304499"/>
            <a:ext cx="9144000" cy="9541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There are No Negative Qualifiers</a:t>
            </a:r>
          </a:p>
        </p:txBody>
      </p:sp>
      <p:sp>
        <p:nvSpPr>
          <p:cNvPr id="8" name="TextBox 7"/>
          <p:cNvSpPr txBox="1"/>
          <p:nvPr/>
        </p:nvSpPr>
        <p:spPr>
          <a:xfrm>
            <a:off x="1762125" y="2366793"/>
            <a:ext cx="5619750" cy="286232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spurious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false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insincere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head</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superficial</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28174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2266950" y="228600"/>
            <a:ext cx="46101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6" name="TextBox 5"/>
          <p:cNvSpPr txBox="1"/>
          <p:nvPr/>
        </p:nvSpPr>
        <p:spPr>
          <a:xfrm>
            <a:off x="647700" y="1304499"/>
            <a:ext cx="7848600" cy="35394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600" b="1" dirty="0" smtClean="0">
                <a:ln w="6350">
                  <a:solidFill>
                    <a:sysClr val="windowText" lastClr="000000"/>
                  </a:solidFill>
                </a:ln>
                <a:solidFill>
                  <a:srgbClr val="FFC000"/>
                </a:solidFill>
                <a:effectLst>
                  <a:outerShdw blurRad="50800" dist="50800" algn="br" rotWithShape="0">
                    <a:schemeClr val="tx1"/>
                  </a:outerShdw>
                </a:effectLst>
                <a:latin typeface="Geometr231 BT" panose="020D0402020204020903" pitchFamily="34" charset="0"/>
              </a:rPr>
              <a:t>Faith</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600" b="1" u="sng"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a:t>
            </a:r>
            <a:r>
              <a:rPr lang="en-US" sz="56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lways</a:t>
            </a: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means,</a:t>
            </a:r>
          </a:p>
          <a:p>
            <a:pPr algn="ctr"/>
            <a:r>
              <a:rPr lang="en-US" sz="5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 conviction, or a belief (with certainty) that something is true or real.” </a:t>
            </a:r>
          </a:p>
        </p:txBody>
      </p:sp>
    </p:spTree>
    <p:extLst>
      <p:ext uri="{BB962C8B-B14F-4D97-AF65-F5344CB8AC3E}">
        <p14:creationId xmlns:p14="http://schemas.microsoft.com/office/powerpoint/2010/main" val="181612004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146385</TotalTime>
  <Words>1262</Words>
  <Application>Microsoft Office PowerPoint</Application>
  <PresentationFormat>On-screen Show (4:3)</PresentationFormat>
  <Paragraphs>179</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Aharoni</vt:lpstr>
      <vt:lpstr>Arial</vt:lpstr>
      <vt:lpstr>Calibri</vt:lpstr>
      <vt:lpstr>Calibri Light</vt:lpstr>
      <vt:lpstr>Geometr231 BT</vt:lpstr>
      <vt:lpstr>Geometr231 Lt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2284</cp:revision>
  <dcterms:created xsi:type="dcterms:W3CDTF">2010-02-05T17:09:41Z</dcterms:created>
  <dcterms:modified xsi:type="dcterms:W3CDTF">2020-07-06T14:32:37Z</dcterms:modified>
</cp:coreProperties>
</file>